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73" r:id="rId7"/>
    <p:sldId id="260" r:id="rId8"/>
    <p:sldId id="274" r:id="rId9"/>
    <p:sldId id="261" r:id="rId10"/>
    <p:sldId id="275" r:id="rId11"/>
    <p:sldId id="279" r:id="rId12"/>
    <p:sldId id="277" r:id="rId13"/>
    <p:sldId id="278" r:id="rId14"/>
    <p:sldId id="281" r:id="rId15"/>
    <p:sldId id="289" r:id="rId16"/>
    <p:sldId id="290" r:id="rId17"/>
    <p:sldId id="291" r:id="rId18"/>
    <p:sldId id="292" r:id="rId19"/>
    <p:sldId id="280" r:id="rId20"/>
    <p:sldId id="287" r:id="rId21"/>
    <p:sldId id="282" r:id="rId22"/>
    <p:sldId id="288" r:id="rId23"/>
    <p:sldId id="283" r:id="rId24"/>
    <p:sldId id="285" r:id="rId25"/>
    <p:sldId id="286" r:id="rId26"/>
    <p:sldId id="299" r:id="rId27"/>
    <p:sldId id="300" r:id="rId28"/>
    <p:sldId id="296" r:id="rId29"/>
    <p:sldId id="294" r:id="rId30"/>
    <p:sldId id="295" r:id="rId31"/>
    <p:sldId id="297" r:id="rId32"/>
    <p:sldId id="298" r:id="rId33"/>
  </p:sldIdLst>
  <p:sldSz cx="18288000" cy="10287000"/>
  <p:notesSz cx="6858000" cy="9144000"/>
  <p:embeddedFontLst>
    <p:embeddedFont>
      <p:font typeface="Amsterdam Three" panose="020B0604020202020204" charset="0"/>
      <p:regular r:id="rId34"/>
    </p:embeddedFont>
    <p:embeddedFont>
      <p:font typeface="Garet ExtraBold" panose="020B0604020202020204" charset="0"/>
      <p:regular r:id="rId35"/>
    </p:embeddedFont>
    <p:embeddedFont>
      <p:font typeface="Garet ExtraBold Bold" panose="020B0604020202020204" charset="0"/>
      <p:regular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Montserrat Bold" panose="00000800000000000000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C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128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8.sv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6.emf"/><Relationship Id="rId3" Type="http://schemas.openxmlformats.org/officeDocument/2006/relationships/image" Target="../media/image3.svg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5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4624508" y="2727635"/>
            <a:ext cx="9038984" cy="208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607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UTILIZATION</a:t>
            </a:r>
          </a:p>
          <a:p>
            <a:pPr algn="ctr">
              <a:lnSpc>
                <a:spcPts val="7987"/>
              </a:lnSpc>
            </a:pPr>
            <a:r>
              <a:rPr lang="en-US" sz="7607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PLAN</a:t>
            </a:r>
          </a:p>
        </p:txBody>
      </p:sp>
      <p:sp>
        <p:nvSpPr>
          <p:cNvPr id="5" name="Freeform 5"/>
          <p:cNvSpPr/>
          <p:nvPr/>
        </p:nvSpPr>
        <p:spPr>
          <a:xfrm rot="553900">
            <a:off x="-1103269" y="6104991"/>
            <a:ext cx="23018043" cy="7826135"/>
          </a:xfrm>
          <a:custGeom>
            <a:avLst/>
            <a:gdLst/>
            <a:ahLst/>
            <a:cxnLst/>
            <a:rect l="l" t="t" r="r" b="b"/>
            <a:pathLst>
              <a:path w="23018043" h="7826135">
                <a:moveTo>
                  <a:pt x="0" y="0"/>
                </a:moveTo>
                <a:lnTo>
                  <a:pt x="23018043" y="0"/>
                </a:lnTo>
                <a:lnTo>
                  <a:pt x="23018043" y="7826135"/>
                </a:lnTo>
                <a:lnTo>
                  <a:pt x="0" y="7826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6553200" y="5731047"/>
            <a:ext cx="5483465" cy="542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589" dirty="0">
                <a:solidFill>
                  <a:srgbClr val="FFFFFF"/>
                </a:solidFill>
                <a:latin typeface="Amsterdam Three"/>
                <a:ea typeface="Amsterdam Three"/>
                <a:cs typeface="Amsterdam Three"/>
                <a:sym typeface="Amsterdam Three"/>
              </a:rPr>
              <a:t>Mohamed Hesham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20388" y="5158897"/>
            <a:ext cx="3447225" cy="25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7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</a:p>
        </p:txBody>
      </p:sp>
      <p:pic>
        <p:nvPicPr>
          <p:cNvPr id="10" name="Picture 9" descr="A red circle with a black background&#10;&#10;Description automatically generated">
            <a:extLst>
              <a:ext uri="{FF2B5EF4-FFF2-40B4-BE49-F238E27FC236}">
                <a16:creationId xmlns:a16="http://schemas.microsoft.com/office/drawing/2014/main" id="{2E265FDA-F319-F3E3-ACC3-718625563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88" y="625272"/>
            <a:ext cx="3181678" cy="18755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3771900"/>
            <a:ext cx="102489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US" sz="7000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Data </a:t>
            </a:r>
            <a:r>
              <a:rPr lang="en-GB" sz="7000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Compaining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55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36B6F-7219-1CA9-2A8E-30379E93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019300"/>
            <a:ext cx="8153400" cy="7072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FABA6-DC48-5C03-31EB-DAF4081E358C}"/>
              </a:ext>
            </a:extLst>
          </p:cNvPr>
          <p:cNvSpPr txBox="1"/>
          <p:nvPr/>
        </p:nvSpPr>
        <p:spPr>
          <a:xfrm>
            <a:off x="1295400" y="608900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Used SSIS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E12ED-AB1E-4839-1CB7-597D85396A98}"/>
              </a:ext>
            </a:extLst>
          </p:cNvPr>
          <p:cNvSpPr txBox="1"/>
          <p:nvPr/>
        </p:nvSpPr>
        <p:spPr>
          <a:xfrm>
            <a:off x="6705600" y="7968734"/>
            <a:ext cx="1341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Used SSIS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72400-6BA4-0E68-D2DF-CD9BBB6A6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727" y="2019300"/>
            <a:ext cx="7229475" cy="2124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EDEBE2-EEC4-3DAE-8ECC-4057C01E2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5" y="5972176"/>
            <a:ext cx="74866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9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2C98181B-1EFE-1689-37E7-5F7A361A88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0200" y="102870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5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3771900"/>
            <a:ext cx="102489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Star Skema solution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43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3771900"/>
            <a:ext cx="10248900" cy="195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Why Star or snowflake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102883" y="4417209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Graphic 3" descr="Badge Question Mark with solid fill">
            <a:extLst>
              <a:ext uri="{FF2B5EF4-FFF2-40B4-BE49-F238E27FC236}">
                <a16:creationId xmlns:a16="http://schemas.microsoft.com/office/drawing/2014/main" id="{3E140E81-A1A4-5CA4-F2FE-185560A8D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3400" y="323850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3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319667"/>
            <a:ext cx="137160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Snowflake Skema solution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331483" y="4710308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D8C0C-6117-D425-424D-06E733618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4" y="2476500"/>
            <a:ext cx="8010525" cy="6543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0AD86-82F8-408A-6763-8DE95760E726}"/>
              </a:ext>
            </a:extLst>
          </p:cNvPr>
          <p:cNvSpPr txBox="1"/>
          <p:nvPr/>
        </p:nvSpPr>
        <p:spPr>
          <a:xfrm>
            <a:off x="-34636" y="1601024"/>
            <a:ext cx="338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Fact Table</a:t>
            </a:r>
          </a:p>
        </p:txBody>
      </p:sp>
    </p:spTree>
    <p:extLst>
      <p:ext uri="{BB962C8B-B14F-4D97-AF65-F5344CB8AC3E}">
        <p14:creationId xmlns:p14="http://schemas.microsoft.com/office/powerpoint/2010/main" val="1972222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319667"/>
            <a:ext cx="137160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Snowflake Skema solution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331483" y="4710308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0AD86-82F8-408A-6763-8DE95760E726}"/>
              </a:ext>
            </a:extLst>
          </p:cNvPr>
          <p:cNvSpPr txBox="1"/>
          <p:nvPr/>
        </p:nvSpPr>
        <p:spPr>
          <a:xfrm>
            <a:off x="-34636" y="1601024"/>
            <a:ext cx="5368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Employee Dimension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0E76B-933B-9295-EFD0-A358F9686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5" y="2313452"/>
            <a:ext cx="88677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17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319667"/>
            <a:ext cx="137160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Snowflake Skema solution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331483" y="4710308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0AD86-82F8-408A-6763-8DE95760E726}"/>
              </a:ext>
            </a:extLst>
          </p:cNvPr>
          <p:cNvSpPr txBox="1"/>
          <p:nvPr/>
        </p:nvSpPr>
        <p:spPr>
          <a:xfrm>
            <a:off x="-34636" y="1601024"/>
            <a:ext cx="392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Date Dimension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85155-5773-2E52-27D4-9A27A09A1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6500"/>
            <a:ext cx="7315200" cy="526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8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319667"/>
            <a:ext cx="137160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Snowflake Skema solution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331483" y="4710308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FCCF9-2EE1-0D2C-E6FB-3D6081D5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370602"/>
            <a:ext cx="6543675" cy="6410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71E65-603F-615D-C326-BC30F2975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2370602"/>
            <a:ext cx="3979140" cy="4449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FCEE0F-FD72-6369-7F05-9CB6805ED4D9}"/>
              </a:ext>
            </a:extLst>
          </p:cNvPr>
          <p:cNvSpPr txBox="1"/>
          <p:nvPr/>
        </p:nvSpPr>
        <p:spPr>
          <a:xfrm>
            <a:off x="242453" y="1383262"/>
            <a:ext cx="4634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Country 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DF858-CA60-21F2-6AC3-C684FF4ACF0A}"/>
              </a:ext>
            </a:extLst>
          </p:cNvPr>
          <p:cNvSpPr txBox="1"/>
          <p:nvPr/>
        </p:nvSpPr>
        <p:spPr>
          <a:xfrm>
            <a:off x="7315200" y="1456202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Region Dimension</a:t>
            </a:r>
          </a:p>
        </p:txBody>
      </p:sp>
    </p:spTree>
    <p:extLst>
      <p:ext uri="{BB962C8B-B14F-4D97-AF65-F5344CB8AC3E}">
        <p14:creationId xmlns:p14="http://schemas.microsoft.com/office/powerpoint/2010/main" val="1660110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319667"/>
            <a:ext cx="149352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snowflake Skema solution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9E85E9F1-3F48-DB0B-4978-28D61D8AF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" y="2324100"/>
            <a:ext cx="11356017" cy="45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5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664974"/>
              </p:ext>
            </p:extLst>
          </p:nvPr>
        </p:nvGraphicFramePr>
        <p:xfrm>
          <a:off x="1066800" y="6105524"/>
          <a:ext cx="6172199" cy="3305176"/>
        </p:xfrm>
        <a:graphic>
          <a:graphicData uri="http://schemas.openxmlformats.org/drawingml/2006/table">
            <a:tbl>
              <a:tblPr/>
              <a:tblGrid>
                <a:gridCol w="982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9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258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FFFFFF"/>
                          </a:solidFill>
                          <a:latin typeface="Garet ExtraBold Bold"/>
                          <a:sym typeface="Garet ExtraBold Bold"/>
                        </a:rPr>
                        <a:t>1</a:t>
                      </a:r>
                      <a:endParaRPr lang="en-US" sz="1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Introduction</a:t>
                      </a:r>
                      <a:endParaRPr lang="en-US" sz="1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58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Garet ExtraBold Bold"/>
                          <a:sym typeface="Garet ExtraBold Bold"/>
                        </a:rPr>
                        <a:t>  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Garet ExtraBold Bold"/>
                          <a:sym typeface="Garet ExtraBold Bold"/>
                        </a:rPr>
                        <a:t>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Explaining Raw data</a:t>
                      </a:r>
                      <a:endParaRPr lang="en-US" sz="1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 rot="2201973">
            <a:off x="5967515" y="29093"/>
            <a:ext cx="17096118" cy="3681512"/>
          </a:xfrm>
          <a:custGeom>
            <a:avLst/>
            <a:gdLst/>
            <a:ahLst/>
            <a:cxnLst/>
            <a:rect l="l" t="t" r="r" b="b"/>
            <a:pathLst>
              <a:path w="17096118" h="3681512">
                <a:moveTo>
                  <a:pt x="0" y="0"/>
                </a:moveTo>
                <a:lnTo>
                  <a:pt x="17096118" y="0"/>
                </a:lnTo>
                <a:lnTo>
                  <a:pt x="17096118" y="3681512"/>
                </a:lnTo>
                <a:lnTo>
                  <a:pt x="0" y="368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066800" y="6544885"/>
            <a:ext cx="635680" cy="6593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 sz="320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 sz="3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80983" y="6331642"/>
            <a:ext cx="638897" cy="6388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6395" y="8194775"/>
            <a:ext cx="653880" cy="697035"/>
            <a:chOff x="-99471" y="76200"/>
            <a:chExt cx="836071" cy="859274"/>
          </a:xfrm>
        </p:grpSpPr>
        <p:sp>
          <p:nvSpPr>
            <p:cNvPr id="12" name="Freeform 12"/>
            <p:cNvSpPr/>
            <p:nvPr/>
          </p:nvSpPr>
          <p:spPr>
            <a:xfrm>
              <a:off x="-99471" y="12267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 sz="3200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 sz="320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35073" y="4067005"/>
            <a:ext cx="6530545" cy="89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5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CONTENT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480982" y="6328178"/>
            <a:ext cx="638897" cy="63889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40879" y="8543293"/>
            <a:ext cx="638897" cy="63889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6514AF7B-F216-1F5F-E6C1-D0FCCFF0B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001502"/>
              </p:ext>
            </p:extLst>
          </p:nvPr>
        </p:nvGraphicFramePr>
        <p:xfrm>
          <a:off x="8463052" y="5829300"/>
          <a:ext cx="6172199" cy="3459671"/>
        </p:xfrm>
        <a:graphic>
          <a:graphicData uri="http://schemas.openxmlformats.org/drawingml/2006/table">
            <a:tbl>
              <a:tblPr/>
              <a:tblGrid>
                <a:gridCol w="982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9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258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FFFFFF"/>
                          </a:solidFill>
                          <a:latin typeface="Garet ExtraBold Bold"/>
                          <a:sym typeface="Garet ExtraBold Bold"/>
                        </a:rPr>
                        <a:t>3</a:t>
                      </a:r>
                      <a:endParaRPr lang="en-US" sz="1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Prepressing , DWH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588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Garet ExtraBold Bold"/>
                          <a:sym typeface="Garet ExtraBold Bold"/>
                        </a:rPr>
                        <a:t>  </a:t>
                      </a:r>
                    </a:p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999" b="1" dirty="0">
                        <a:solidFill>
                          <a:srgbClr val="FFFFFF"/>
                        </a:solidFill>
                        <a:latin typeface="Garet ExtraBold Bold"/>
                        <a:sym typeface="Garet ExtraBold Bold"/>
                      </a:endParaRPr>
                    </a:p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Garet ExtraBold Bold"/>
                          <a:sym typeface="Garet ExtraBold Bold"/>
                        </a:rPr>
                        <a:t>  </a:t>
                      </a:r>
                    </a:p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Garet ExtraBold Bold"/>
                          <a:sym typeface="Garet ExtraBold Bold"/>
                        </a:rPr>
                        <a:t>  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Garet ExtraBold Bold"/>
                          <a:sym typeface="Garet ExtraBold Bold"/>
                        </a:rPr>
                        <a:t>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2800" dirty="0">
                        <a:solidFill>
                          <a:srgbClr val="FFFFFF"/>
                        </a:solidFill>
                        <a:latin typeface="Montserrat"/>
                        <a:sym typeface="Montserrat"/>
                      </a:endParaRPr>
                    </a:p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2800" dirty="0">
                        <a:solidFill>
                          <a:srgbClr val="FFFFFF"/>
                        </a:solidFill>
                        <a:latin typeface="Montserrat"/>
                        <a:sym typeface="Montserrat"/>
                      </a:endParaRPr>
                    </a:p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2800" dirty="0">
                        <a:solidFill>
                          <a:srgbClr val="FFFFFF"/>
                        </a:solidFill>
                        <a:latin typeface="Montserrat"/>
                        <a:sym typeface="Montserrat"/>
                      </a:endParaRPr>
                    </a:p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Tableau And Relations</a:t>
                      </a:r>
                      <a:endParaRPr lang="en-US" sz="16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319667"/>
            <a:ext cx="10248900" cy="195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Snowflake Skema solution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21D9-C743-2BF0-D46B-1D46E54E9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87318"/>
            <a:ext cx="10949718" cy="75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319667"/>
            <a:ext cx="152400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snowflake Skema solution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F236D-176D-F91C-C18B-AD3362211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72" y="1714500"/>
            <a:ext cx="2292927" cy="2949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E6FC5-66CE-82E1-A689-09A857C3A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23632"/>
            <a:ext cx="11018921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B73EC1-E6D9-B4AF-8043-011AA2EA9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1345974"/>
            <a:ext cx="6996764" cy="5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98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319667"/>
            <a:ext cx="102489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Star Skema solution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F236D-176D-F91C-C18B-AD3362211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0411" y="4419975"/>
            <a:ext cx="2292927" cy="2949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E6FC5-66CE-82E1-A689-09A857C3A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3890" y="7429500"/>
            <a:ext cx="6389771" cy="3093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B73EC1-E6D9-B4AF-8043-011AA2EA9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83338" y="2681374"/>
            <a:ext cx="6104662" cy="4709505"/>
          </a:xfrm>
          <a:prstGeom prst="rect">
            <a:avLst/>
          </a:prstGeom>
        </p:spPr>
      </p:pic>
      <p:pic>
        <p:nvPicPr>
          <p:cNvPr id="3" name="Video 3">
            <a:hlinkClick r:id="" action="ppaction://media"/>
            <a:extLst>
              <a:ext uri="{FF2B5EF4-FFF2-40B4-BE49-F238E27FC236}">
                <a16:creationId xmlns:a16="http://schemas.microsoft.com/office/drawing/2014/main" id="{7C168BA3-ED39-9507-34AE-6EB665F8A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339" y="2491397"/>
            <a:ext cx="9216037" cy="518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E35D6-5903-05F6-6A91-36738DA477D7}"/>
              </a:ext>
            </a:extLst>
          </p:cNvPr>
          <p:cNvSpPr txBox="1"/>
          <p:nvPr/>
        </p:nvSpPr>
        <p:spPr>
          <a:xfrm>
            <a:off x="11873890" y="1475734"/>
            <a:ext cx="5291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After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B5CD3-033E-550F-6455-A8964A4A1E9F}"/>
              </a:ext>
            </a:extLst>
          </p:cNvPr>
          <p:cNvSpPr txBox="1"/>
          <p:nvPr/>
        </p:nvSpPr>
        <p:spPr>
          <a:xfrm>
            <a:off x="609600" y="1478285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99358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7800" y="3924300"/>
            <a:ext cx="102489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Tableau 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2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2AE037E-0EDD-DE73-CC7E-E7ED860BA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84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E9EAC86-054F-12DE-4DD8-1665B26A4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5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7800" y="3924300"/>
            <a:ext cx="102489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Power Bi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227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834438-5605-83AA-B7CC-AA31C7358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33350"/>
            <a:ext cx="17813868" cy="1002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86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201973">
            <a:off x="5967515" y="29093"/>
            <a:ext cx="17096118" cy="3681512"/>
          </a:xfrm>
          <a:custGeom>
            <a:avLst/>
            <a:gdLst/>
            <a:ahLst/>
            <a:cxnLst/>
            <a:rect l="l" t="t" r="r" b="b"/>
            <a:pathLst>
              <a:path w="17096118" h="3681512">
                <a:moveTo>
                  <a:pt x="0" y="0"/>
                </a:moveTo>
                <a:lnTo>
                  <a:pt x="17096118" y="0"/>
                </a:lnTo>
                <a:lnTo>
                  <a:pt x="17096118" y="3681512"/>
                </a:lnTo>
                <a:lnTo>
                  <a:pt x="0" y="368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235073" y="4067005"/>
            <a:ext cx="14004927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50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Summary and Key Insights</a:t>
            </a:r>
          </a:p>
        </p:txBody>
      </p:sp>
    </p:spTree>
    <p:extLst>
      <p:ext uri="{BB962C8B-B14F-4D97-AF65-F5344CB8AC3E}">
        <p14:creationId xmlns:p14="http://schemas.microsoft.com/office/powerpoint/2010/main" val="258775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AF94D-E16F-8766-3C6C-18F12AC5E638}"/>
              </a:ext>
            </a:extLst>
          </p:cNvPr>
          <p:cNvSpPr txBox="1"/>
          <p:nvPr/>
        </p:nvSpPr>
        <p:spPr>
          <a:xfrm>
            <a:off x="18196" y="1485900"/>
            <a:ext cx="15755203" cy="849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chemeClr val="bg1"/>
              </a:solidFill>
            </a:endParaRP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- Utilization Rate by Region (Map View): 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The heatmap reflects varying utilization rates across different regions. Darker red areas represent higher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utilization rates, while lighter regions show lower utilization. Utilization ranges between 92,720 hours and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198,888 hours, indicating how different regions are managing their workloads.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- Department Utilization Rates: 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 DEPT_01 has the highest utilization rate at 37%, followed by DEPT_02 at 33%, and DEPT_03 at 29%. The variations between departments show differing levels of workload distribution.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- Allocated vs. Contracted Hours: 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 The graph indicates a fluctuation in allocated hours throughout the year. Contracted hours remain stable, but allocated hours see significant peaks and troughs, especially mid-year and towards the end of the year.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- Top 10 Employees' Utilization: 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 Employees like EMP_0404 and EMP_0304 show the highest utilization rates, exceeding 160%, which may suggest overburdened staff in certain areas.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- Number of Employees by Region: 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 </a:t>
            </a:r>
            <a:r>
              <a:rPr lang="en-GB" sz="2400" b="1" dirty="0" err="1">
                <a:solidFill>
                  <a:schemeClr val="bg1"/>
                </a:solidFill>
              </a:rPr>
              <a:t>Lat_Pa</a:t>
            </a:r>
            <a:r>
              <a:rPr lang="en-GB" sz="2400" b="1" dirty="0">
                <a:solidFill>
                  <a:schemeClr val="bg1"/>
                </a:solidFill>
              </a:rPr>
              <a:t> and F_east have the highest number of employees, while regions like MER and AF have a significantly smaller workforce.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1499E-F143-C4FA-E37C-780B90545DC1}"/>
              </a:ext>
            </a:extLst>
          </p:cNvPr>
          <p:cNvSpPr txBox="1"/>
          <p:nvPr/>
        </p:nvSpPr>
        <p:spPr>
          <a:xfrm>
            <a:off x="152400" y="671394"/>
            <a:ext cx="2625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1977871-C44D-6C8C-CBFF-26A28807CEBA}"/>
              </a:ext>
            </a:extLst>
          </p:cNvPr>
          <p:cNvSpPr/>
          <p:nvPr/>
        </p:nvSpPr>
        <p:spPr>
          <a:xfrm rot="2201973">
            <a:off x="10314943" y="961691"/>
            <a:ext cx="9621513" cy="2774777"/>
          </a:xfrm>
          <a:custGeom>
            <a:avLst/>
            <a:gdLst/>
            <a:ahLst/>
            <a:cxnLst/>
            <a:rect l="l" t="t" r="r" b="b"/>
            <a:pathLst>
              <a:path w="17096118" h="3681512">
                <a:moveTo>
                  <a:pt x="0" y="0"/>
                </a:moveTo>
                <a:lnTo>
                  <a:pt x="17096118" y="0"/>
                </a:lnTo>
                <a:lnTo>
                  <a:pt x="17096118" y="3681512"/>
                </a:lnTo>
                <a:lnTo>
                  <a:pt x="0" y="368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61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3974" y="6910899"/>
            <a:ext cx="853242" cy="8532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90605" y="7128673"/>
            <a:ext cx="299979" cy="417693"/>
          </a:xfrm>
          <a:custGeom>
            <a:avLst/>
            <a:gdLst/>
            <a:ahLst/>
            <a:cxnLst/>
            <a:rect l="l" t="t" r="r" b="b"/>
            <a:pathLst>
              <a:path w="299979" h="417693">
                <a:moveTo>
                  <a:pt x="0" y="0"/>
                </a:moveTo>
                <a:lnTo>
                  <a:pt x="299980" y="0"/>
                </a:lnTo>
                <a:lnTo>
                  <a:pt x="299980" y="417693"/>
                </a:lnTo>
                <a:lnTo>
                  <a:pt x="0" y="417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3822360" y="6910899"/>
            <a:ext cx="853242" cy="8532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95669" y="7039743"/>
            <a:ext cx="506623" cy="506623"/>
          </a:xfrm>
          <a:custGeom>
            <a:avLst/>
            <a:gdLst/>
            <a:ahLst/>
            <a:cxnLst/>
            <a:rect l="l" t="t" r="r" b="b"/>
            <a:pathLst>
              <a:path w="506623" h="506623">
                <a:moveTo>
                  <a:pt x="0" y="0"/>
                </a:moveTo>
                <a:lnTo>
                  <a:pt x="506623" y="0"/>
                </a:lnTo>
                <a:lnTo>
                  <a:pt x="506623" y="506623"/>
                </a:lnTo>
                <a:lnTo>
                  <a:pt x="0" y="506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1754422" y="-3153513"/>
            <a:ext cx="10517029" cy="11698368"/>
            <a:chOff x="687070" y="247650"/>
            <a:chExt cx="11148060" cy="12400280"/>
          </a:xfrm>
        </p:grpSpPr>
        <p:sp>
          <p:nvSpPr>
            <p:cNvPr id="11" name="Freeform 11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6"/>
              <a:stretch>
                <a:fillRect l="-6649" t="-16029" r="6649" b="-1193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13974" y="1057773"/>
            <a:ext cx="7762760" cy="101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</a:pPr>
            <a:r>
              <a:rPr lang="en-US" sz="7000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Problem Define</a:t>
            </a:r>
          </a:p>
        </p:txBody>
      </p:sp>
      <p:sp>
        <p:nvSpPr>
          <p:cNvPr id="13" name="Freeform 13"/>
          <p:cNvSpPr/>
          <p:nvPr/>
        </p:nvSpPr>
        <p:spPr>
          <a:xfrm rot="-9507671">
            <a:off x="-3029938" y="588488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5" y="0"/>
                </a:lnTo>
                <a:lnTo>
                  <a:pt x="11257635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7626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9713974" y="3468172"/>
            <a:ext cx="7762760" cy="258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r>
              <a:rPr lang="en-GB" sz="2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Vodafone’s Project Management Office - Customer Demand and Capacity Planning Allocation Team approaches you to develop a reporting solution for them to analyses resources allocation per each projects , anticipated free capacity for each resource as they are running demand/supply gap analyses .</a:t>
            </a:r>
          </a:p>
          <a:p>
            <a:pPr algn="l">
              <a:lnSpc>
                <a:spcPts val="2948"/>
              </a:lnSpc>
            </a:pPr>
            <a:endParaRPr lang="en-GB" sz="2200" dirty="0">
              <a:solidFill>
                <a:srgbClr val="F4F8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13974" y="8009295"/>
            <a:ext cx="3673517" cy="100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6"/>
              </a:lnSpc>
            </a:pPr>
            <a:r>
              <a:rPr lang="en-US" sz="1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</a:t>
            </a:r>
            <a:r>
              <a:rPr lang="en-US" sz="12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amet</a:t>
            </a:r>
            <a:r>
              <a:rPr lang="en-US" sz="1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consectetur</a:t>
            </a:r>
            <a:r>
              <a:rPr lang="en-US" sz="1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adipiscing</a:t>
            </a:r>
            <a:r>
              <a:rPr lang="en-US" sz="1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elit</a:t>
            </a:r>
            <a:r>
              <a:rPr lang="en-US" sz="1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, sed do </a:t>
            </a:r>
            <a:r>
              <a:rPr lang="en-US" sz="12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eiusmod</a:t>
            </a:r>
            <a:r>
              <a:rPr lang="en-US" sz="1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tempor</a:t>
            </a:r>
            <a:r>
              <a:rPr lang="en-US" sz="1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incididunt</a:t>
            </a:r>
            <a:r>
              <a:rPr lang="en-US" sz="1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labore et dolore magna </a:t>
            </a:r>
            <a:r>
              <a:rPr lang="en-US" sz="12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aliqua</a:t>
            </a:r>
            <a:r>
              <a:rPr lang="en-US" sz="1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. Fermentum </a:t>
            </a:r>
            <a:r>
              <a:rPr lang="en-US" sz="12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leo</a:t>
            </a:r>
            <a:r>
              <a:rPr lang="en-US" sz="12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vel.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22360" y="8009295"/>
            <a:ext cx="3673517" cy="74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6"/>
              </a:lnSpc>
            </a:pPr>
            <a:r>
              <a:rPr lang="en-US" sz="11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</a:t>
            </a:r>
            <a:r>
              <a:rPr lang="en-US" sz="11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amet</a:t>
            </a:r>
            <a:r>
              <a:rPr lang="en-US" sz="11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1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consectetur</a:t>
            </a:r>
            <a:r>
              <a:rPr lang="en-US" sz="11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adipiscing</a:t>
            </a:r>
            <a:r>
              <a:rPr lang="en-US" sz="11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elit</a:t>
            </a:r>
            <a:r>
              <a:rPr lang="en-US" sz="11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, sed do </a:t>
            </a:r>
            <a:r>
              <a:rPr lang="en-US" sz="11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eiusmod</a:t>
            </a:r>
            <a:r>
              <a:rPr lang="en-US" sz="11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tempor</a:t>
            </a:r>
            <a:r>
              <a:rPr lang="en-US" sz="11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incididunt</a:t>
            </a:r>
            <a:r>
              <a:rPr lang="en-US" sz="11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1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labore et dolore magna </a:t>
            </a:r>
            <a:r>
              <a:rPr lang="en-US" sz="11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aliqua</a:t>
            </a:r>
            <a:r>
              <a:rPr lang="en-US" sz="11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. Fermentum </a:t>
            </a:r>
            <a:r>
              <a:rPr lang="en-US" sz="1100" dirty="0" err="1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leo</a:t>
            </a:r>
            <a:r>
              <a:rPr lang="en-US" sz="1100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 vel.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AF94D-E16F-8766-3C6C-18F12AC5E638}"/>
              </a:ext>
            </a:extLst>
          </p:cNvPr>
          <p:cNvSpPr txBox="1"/>
          <p:nvPr/>
        </p:nvSpPr>
        <p:spPr>
          <a:xfrm>
            <a:off x="18196" y="1485900"/>
            <a:ext cx="1575520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- Regional Utilization: 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 The map highlights regions like Central USA and MEA with high utilization rates. These areas may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need additional workforce or better workload management to avoid overburdening employees.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- Underutilization in Other Regions: 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 Regions with lower utilization (lighter shades) may have untapped potential and could be optimized by redistributing workload from overworked regions.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- Disparity Between Allocated and Contracted Hours: 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 The fluctuations in allocated hours suggest an imbalance between actual workloads and contracted capacity. Smoothing out these peaks and troughs could enhance operational efficiency.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- Top Employees Overloaded: 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 Employees with utilization rates exceeding 100% indicate that some staff members may be overloaded. A redistribution of tasks or additional hires in high-utilization regions could help balance workloads.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- Departmental Focus: 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  DEPT_01, with the highest utilization and costs, may benefit from closer monitoring and optimization. On the other hand, DEPT_03, which has the lowest utilization, could be a focus for improving productivity.</a:t>
            </a:r>
          </a:p>
          <a:p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2CAF4-35D6-9185-68A4-9BB635543EE5}"/>
              </a:ext>
            </a:extLst>
          </p:cNvPr>
          <p:cNvSpPr txBox="1"/>
          <p:nvPr/>
        </p:nvSpPr>
        <p:spPr>
          <a:xfrm>
            <a:off x="228600" y="495598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Key Insights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79714CD-4254-C0D2-6402-8F92633EC3C8}"/>
              </a:ext>
            </a:extLst>
          </p:cNvPr>
          <p:cNvSpPr/>
          <p:nvPr/>
        </p:nvSpPr>
        <p:spPr>
          <a:xfrm rot="2201973">
            <a:off x="10314943" y="961691"/>
            <a:ext cx="9621513" cy="2774777"/>
          </a:xfrm>
          <a:custGeom>
            <a:avLst/>
            <a:gdLst/>
            <a:ahLst/>
            <a:cxnLst/>
            <a:rect l="l" t="t" r="r" b="b"/>
            <a:pathLst>
              <a:path w="17096118" h="3681512">
                <a:moveTo>
                  <a:pt x="0" y="0"/>
                </a:moveTo>
                <a:lnTo>
                  <a:pt x="17096118" y="0"/>
                </a:lnTo>
                <a:lnTo>
                  <a:pt x="17096118" y="3681512"/>
                </a:lnTo>
                <a:lnTo>
                  <a:pt x="0" y="368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616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7800" y="3924300"/>
            <a:ext cx="102489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NO Questions 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778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7800" y="3924300"/>
            <a:ext cx="102489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GB" sz="7000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Thank You</a:t>
            </a:r>
            <a:endParaRPr lang="en-US" sz="7000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74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2608" y="1219834"/>
            <a:ext cx="8263001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50"/>
              </a:lnSpc>
              <a:spcBef>
                <a:spcPct val="0"/>
              </a:spcBef>
            </a:pPr>
            <a:r>
              <a:rPr lang="en-US" sz="7000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Whole process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13090" y="2448740"/>
            <a:ext cx="986182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5"/>
              </a:lnSpc>
              <a:spcBef>
                <a:spcPct val="0"/>
              </a:spcBef>
            </a:pPr>
            <a:r>
              <a:rPr lang="en-GB" sz="2199" u="none" dirty="0">
                <a:solidFill>
                  <a:srgbClr val="F4F8FF"/>
                </a:solidFill>
                <a:latin typeface="Montserrat"/>
                <a:ea typeface="Montserrat"/>
                <a:cs typeface="Montserrat"/>
                <a:sym typeface="Montserrat"/>
              </a:rPr>
              <a:t>This process outlines the critical steps taken to ensure effective workforce utilization and capacity planning, aligned with our core values</a:t>
            </a:r>
            <a:endParaRPr lang="en-US" sz="2199" u="none" dirty="0">
              <a:solidFill>
                <a:srgbClr val="F4F8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482124" y="3904629"/>
            <a:ext cx="188930" cy="1250610"/>
            <a:chOff x="0" y="0"/>
            <a:chExt cx="251907" cy="1667480"/>
          </a:xfrm>
        </p:grpSpPr>
        <p:sp>
          <p:nvSpPr>
            <p:cNvPr id="11" name="AutoShape 11"/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1415573"/>
              <a:ext cx="251907" cy="25190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3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9829800" y="3957178"/>
            <a:ext cx="188930" cy="1250610"/>
            <a:chOff x="0" y="0"/>
            <a:chExt cx="251907" cy="1667480"/>
          </a:xfrm>
        </p:grpSpPr>
        <p:sp>
          <p:nvSpPr>
            <p:cNvPr id="16" name="AutoShape 16"/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0" y="1415573"/>
              <a:ext cx="251907" cy="251907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3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12657668" y="3857349"/>
            <a:ext cx="188928" cy="1302244"/>
            <a:chOff x="0" y="0"/>
            <a:chExt cx="251907" cy="1667480"/>
          </a:xfrm>
        </p:grpSpPr>
        <p:sp>
          <p:nvSpPr>
            <p:cNvPr id="27" name="AutoShape 27"/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0" y="1415573"/>
              <a:ext cx="251907" cy="251907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3"/>
                  </a:lnSpc>
                </a:pPr>
                <a:endParaRPr/>
              </a:p>
            </p:txBody>
          </p:sp>
        </p:grpSp>
      </p:grpSp>
      <p:sp>
        <p:nvSpPr>
          <p:cNvPr id="41" name="TextBox 41"/>
          <p:cNvSpPr txBox="1"/>
          <p:nvPr/>
        </p:nvSpPr>
        <p:spPr>
          <a:xfrm>
            <a:off x="4229259" y="6829137"/>
            <a:ext cx="1917396" cy="16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Innovation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617890" y="6870172"/>
            <a:ext cx="1917396" cy="16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Goals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973732" y="6901324"/>
            <a:ext cx="1917396" cy="16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Equipment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899399" y="7005159"/>
            <a:ext cx="2238662" cy="16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1961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Transparency</a:t>
            </a:r>
          </a:p>
        </p:txBody>
      </p:sp>
      <p:sp>
        <p:nvSpPr>
          <p:cNvPr id="48" name="Freeform 48"/>
          <p:cNvSpPr/>
          <p:nvPr/>
        </p:nvSpPr>
        <p:spPr>
          <a:xfrm>
            <a:off x="12433420" y="5764002"/>
            <a:ext cx="826357" cy="685125"/>
          </a:xfrm>
          <a:custGeom>
            <a:avLst/>
            <a:gdLst/>
            <a:ahLst/>
            <a:cxnLst/>
            <a:rect l="l" t="t" r="r" b="b"/>
            <a:pathLst>
              <a:path w="826357" h="685125">
                <a:moveTo>
                  <a:pt x="0" y="0"/>
                </a:moveTo>
                <a:lnTo>
                  <a:pt x="826357" y="0"/>
                </a:lnTo>
                <a:lnTo>
                  <a:pt x="826357" y="685125"/>
                </a:lnTo>
                <a:lnTo>
                  <a:pt x="0" y="685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1" name="Freeform 51"/>
          <p:cNvSpPr/>
          <p:nvPr/>
        </p:nvSpPr>
        <p:spPr>
          <a:xfrm>
            <a:off x="4873207" y="5614168"/>
            <a:ext cx="746835" cy="821519"/>
          </a:xfrm>
          <a:custGeom>
            <a:avLst/>
            <a:gdLst/>
            <a:ahLst/>
            <a:cxnLst/>
            <a:rect l="l" t="t" r="r" b="b"/>
            <a:pathLst>
              <a:path w="746835" h="821519">
                <a:moveTo>
                  <a:pt x="0" y="0"/>
                </a:moveTo>
                <a:lnTo>
                  <a:pt x="746835" y="0"/>
                </a:lnTo>
                <a:lnTo>
                  <a:pt x="746835" y="821519"/>
                </a:lnTo>
                <a:lnTo>
                  <a:pt x="0" y="821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2" name="Freeform 52"/>
          <p:cNvSpPr/>
          <p:nvPr/>
        </p:nvSpPr>
        <p:spPr>
          <a:xfrm>
            <a:off x="7185714" y="5669446"/>
            <a:ext cx="746835" cy="839999"/>
          </a:xfrm>
          <a:custGeom>
            <a:avLst/>
            <a:gdLst/>
            <a:ahLst/>
            <a:cxnLst/>
            <a:rect l="l" t="t" r="r" b="b"/>
            <a:pathLst>
              <a:path w="746835" h="839999">
                <a:moveTo>
                  <a:pt x="0" y="0"/>
                </a:moveTo>
                <a:lnTo>
                  <a:pt x="746835" y="0"/>
                </a:lnTo>
                <a:lnTo>
                  <a:pt x="746835" y="839999"/>
                </a:lnTo>
                <a:lnTo>
                  <a:pt x="0" y="839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4" name="Freeform 54"/>
          <p:cNvSpPr/>
          <p:nvPr/>
        </p:nvSpPr>
        <p:spPr>
          <a:xfrm>
            <a:off x="9550846" y="5700964"/>
            <a:ext cx="746835" cy="902768"/>
          </a:xfrm>
          <a:custGeom>
            <a:avLst/>
            <a:gdLst/>
            <a:ahLst/>
            <a:cxnLst/>
            <a:rect l="l" t="t" r="r" b="b"/>
            <a:pathLst>
              <a:path w="746835" h="902768">
                <a:moveTo>
                  <a:pt x="0" y="0"/>
                </a:moveTo>
                <a:lnTo>
                  <a:pt x="746835" y="0"/>
                </a:lnTo>
                <a:lnTo>
                  <a:pt x="746835" y="902768"/>
                </a:lnTo>
                <a:lnTo>
                  <a:pt x="0" y="902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5" name="TextBox 55"/>
          <p:cNvSpPr txBox="1"/>
          <p:nvPr/>
        </p:nvSpPr>
        <p:spPr>
          <a:xfrm>
            <a:off x="6570400" y="7328773"/>
            <a:ext cx="2023640" cy="1727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79"/>
              </a:lnSpc>
            </a:pPr>
            <a:r>
              <a:rPr lang="en-GB" sz="1199" b="1" spc="2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"Set clear objectives for resource optimization, aiming to reduce underutilization by 20%."</a:t>
            </a:r>
          </a:p>
          <a:p>
            <a:pPr marL="0" lvl="0" indent="0" algn="ctr">
              <a:lnSpc>
                <a:spcPts val="1679"/>
              </a:lnSpc>
            </a:pPr>
            <a:r>
              <a:rPr lang="en-GB" sz="1199" b="1" spc="2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"Establish KPIs for monitoring employee performance and departmental efficiency."</a:t>
            </a:r>
            <a:endParaRPr lang="en-US" sz="1199" b="1" spc="2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4263379" y="7270298"/>
            <a:ext cx="2017260" cy="194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9"/>
              </a:lnSpc>
            </a:pPr>
            <a:r>
              <a:rPr lang="en-GB" sz="1199" b="1" spc="2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"Implement cutting-edge data collection methods to gather accurate workforce metrics."</a:t>
            </a:r>
          </a:p>
          <a:p>
            <a:pPr marL="0" lvl="0" indent="0" algn="ctr">
              <a:lnSpc>
                <a:spcPts val="1679"/>
              </a:lnSpc>
            </a:pPr>
            <a:r>
              <a:rPr lang="en-GB" sz="1199" b="1" spc="2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"Leverage advanced analytics tools like Python and SSIS to clean and consolidate data."</a:t>
            </a:r>
            <a:endParaRPr lang="en-US" sz="1199" b="1" spc="2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9022725" y="7484398"/>
            <a:ext cx="2017260" cy="194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9"/>
              </a:lnSpc>
            </a:pPr>
            <a:r>
              <a:rPr lang="en-GB" sz="1199" b="1" spc="2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"Ensure data transparency by using SSAS cubes for multidimensional analysis."</a:t>
            </a:r>
          </a:p>
          <a:p>
            <a:pPr marL="0" lvl="0" indent="0" algn="ctr">
              <a:lnSpc>
                <a:spcPts val="1679"/>
              </a:lnSpc>
            </a:pPr>
            <a:r>
              <a:rPr lang="en-GB" sz="1199" b="1" spc="2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"Provide regular updates to stakeholders with real-time data visualizations in Tableau</a:t>
            </a:r>
            <a:endParaRPr lang="en-US" sz="1199" b="1" spc="2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1993066" y="7518394"/>
            <a:ext cx="2017260" cy="172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9"/>
              </a:lnSpc>
            </a:pPr>
            <a:r>
              <a:rPr lang="en-GB" sz="1199" b="1" spc="2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"Utilize robust IT infrastructure to support data processing and storage."</a:t>
            </a:r>
          </a:p>
          <a:p>
            <a:pPr marL="0" lvl="0" indent="0" algn="ctr">
              <a:lnSpc>
                <a:spcPts val="1679"/>
              </a:lnSpc>
            </a:pPr>
            <a:r>
              <a:rPr lang="en-GB" sz="1199" b="1" spc="2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"Equip teams with the necessary tools and training to interpret and act on data insights."</a:t>
            </a:r>
            <a:endParaRPr lang="en-US" sz="1199" b="1" spc="2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2" name="Rectangle 1">
            <a:extLst>
              <a:ext uri="{FF2B5EF4-FFF2-40B4-BE49-F238E27FC236}">
                <a16:creationId xmlns:a16="http://schemas.microsoft.com/office/drawing/2014/main" id="{4C7D5DFC-214A-B2E3-1D0E-F3E836C6B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"Implement cutting-edge data collection methods to gather accurate workforce metrics."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"Leverage advanced analytics tools like Python and SSIS to clean and consolidate data." </a:t>
            </a: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2D06B049-AE1C-0124-3C98-41AA52EAF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"Set clear objectives for resource optimization, aiming to reduce underutilization by 20%."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"Establish KPIs for monitoring employee performance and departmental efficiency." </a:t>
            </a:r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9A3CB82D-9A81-49C6-EA7B-A9A9A9C04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"Set clear objectives for resource optimization, aiming to reduce underutilization by 20%."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"Establish KPIs for monitoring employee performance and departmental efficiency." </a:t>
            </a:r>
          </a:p>
        </p:txBody>
      </p:sp>
      <p:grpSp>
        <p:nvGrpSpPr>
          <p:cNvPr id="68" name="Group 10">
            <a:extLst>
              <a:ext uri="{FF2B5EF4-FFF2-40B4-BE49-F238E27FC236}">
                <a16:creationId xmlns:a16="http://schemas.microsoft.com/office/drawing/2014/main" id="{DB7BB50D-42B8-F23D-DD5E-365C91523FF7}"/>
              </a:ext>
            </a:extLst>
          </p:cNvPr>
          <p:cNvGrpSpPr/>
          <p:nvPr/>
        </p:nvGrpSpPr>
        <p:grpSpPr>
          <a:xfrm>
            <a:off x="5134448" y="3873533"/>
            <a:ext cx="188930" cy="1250610"/>
            <a:chOff x="0" y="0"/>
            <a:chExt cx="251907" cy="1667480"/>
          </a:xfrm>
        </p:grpSpPr>
        <p:sp>
          <p:nvSpPr>
            <p:cNvPr id="69" name="AutoShape 11">
              <a:extLst>
                <a:ext uri="{FF2B5EF4-FFF2-40B4-BE49-F238E27FC236}">
                  <a16:creationId xmlns:a16="http://schemas.microsoft.com/office/drawing/2014/main" id="{D307BB3D-0E42-F88C-2B2B-92810C0E1BCD}"/>
                </a:ext>
              </a:extLst>
            </p:cNvPr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70" name="Group 12">
              <a:extLst>
                <a:ext uri="{FF2B5EF4-FFF2-40B4-BE49-F238E27FC236}">
                  <a16:creationId xmlns:a16="http://schemas.microsoft.com/office/drawing/2014/main" id="{F182EC8C-A2BB-464E-5D27-BEB5FC67A0C9}"/>
                </a:ext>
              </a:extLst>
            </p:cNvPr>
            <p:cNvGrpSpPr/>
            <p:nvPr/>
          </p:nvGrpSpPr>
          <p:grpSpPr>
            <a:xfrm>
              <a:off x="0" y="1415573"/>
              <a:ext cx="251907" cy="251907"/>
              <a:chOff x="0" y="0"/>
              <a:chExt cx="812800" cy="812800"/>
            </a:xfrm>
          </p:grpSpPr>
          <p:sp>
            <p:nvSpPr>
              <p:cNvPr id="71" name="Freeform 13">
                <a:extLst>
                  <a:ext uri="{FF2B5EF4-FFF2-40B4-BE49-F238E27FC236}">
                    <a16:creationId xmlns:a16="http://schemas.microsoft.com/office/drawing/2014/main" id="{43CC3A0E-44AB-ADD4-D48C-DE061F89BE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" name="TextBox 14">
                <a:extLst>
                  <a:ext uri="{FF2B5EF4-FFF2-40B4-BE49-F238E27FC236}">
                    <a16:creationId xmlns:a16="http://schemas.microsoft.com/office/drawing/2014/main" id="{A4E06D73-36E8-F9BF-B1F8-28F58B917576}"/>
                  </a:ext>
                </a:extLst>
              </p:cNvPr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3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28019"/>
            <a:ext cx="7403226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US" sz="7000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The Raw Data</a:t>
            </a: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9AE8A-9AC7-2816-2D6B-3489FF060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57848"/>
            <a:ext cx="13639800" cy="56029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22AB92-A9F8-E512-686D-B3EDD0010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16013"/>
            <a:ext cx="11538975" cy="6444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28019"/>
            <a:ext cx="7403226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US" sz="7000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The Raw Data</a:t>
            </a: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0BE68-685C-FD9A-5932-E2084A7E8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864429"/>
            <a:ext cx="2992582" cy="4114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2CD0E3-C15B-6E22-9038-AD66E2A37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744049"/>
            <a:ext cx="6172200" cy="43555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A0A2C-D0CC-11BD-4153-FE10167CC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103441"/>
            <a:ext cx="4800600" cy="5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6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415961" y="1028700"/>
            <a:ext cx="8229633" cy="822960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11401431" y="-7523399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657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-2256539">
            <a:off x="11648186" y="6588162"/>
            <a:ext cx="8663258" cy="6269049"/>
          </a:xfrm>
          <a:custGeom>
            <a:avLst/>
            <a:gdLst/>
            <a:ahLst/>
            <a:cxnLst/>
            <a:rect l="l" t="t" r="r" b="b"/>
            <a:pathLst>
              <a:path w="8663258" h="6269049">
                <a:moveTo>
                  <a:pt x="0" y="0"/>
                </a:moveTo>
                <a:lnTo>
                  <a:pt x="8663259" y="0"/>
                </a:lnTo>
                <a:lnTo>
                  <a:pt x="8663259" y="6269048"/>
                </a:lnTo>
                <a:lnTo>
                  <a:pt x="0" y="6269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AutoShape 6"/>
          <p:cNvSpPr/>
          <p:nvPr/>
        </p:nvSpPr>
        <p:spPr>
          <a:xfrm>
            <a:off x="1186850" y="4307574"/>
            <a:ext cx="0" cy="4496062"/>
          </a:xfrm>
          <a:prstGeom prst="line">
            <a:avLst/>
          </a:prstGeom>
          <a:ln w="28575" cap="flat">
            <a:solidFill>
              <a:srgbClr val="F537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1063497" y="4060867"/>
            <a:ext cx="246707" cy="24670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104"/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7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63497" y="5246559"/>
            <a:ext cx="246707" cy="24670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104"/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74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79751" y="4217224"/>
            <a:ext cx="3209449" cy="158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31"/>
              </a:lnSpc>
              <a:spcBef>
                <a:spcPct val="0"/>
              </a:spcBef>
            </a:pPr>
            <a:r>
              <a:rPr lang="en-US" sz="1862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Extract employee 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4211" y="5378390"/>
            <a:ext cx="2704953" cy="158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31"/>
              </a:lnSpc>
              <a:spcBef>
                <a:spcPct val="0"/>
              </a:spcBef>
            </a:pPr>
            <a:r>
              <a:rPr lang="en-US" sz="1862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</a:t>
            </a:r>
            <a:r>
              <a:rPr lang="en-US" sz="1862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xtract Months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4211" y="6520319"/>
            <a:ext cx="3320531" cy="158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1"/>
              </a:lnSpc>
              <a:spcBef>
                <a:spcPct val="0"/>
              </a:spcBef>
            </a:pPr>
            <a:r>
              <a:rPr lang="en-US" sz="1862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Remove all null values</a:t>
            </a:r>
            <a:endParaRPr lang="en-US" sz="1862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14951" y="7760577"/>
            <a:ext cx="2514642" cy="15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1"/>
              </a:lnSpc>
              <a:spcBef>
                <a:spcPct val="0"/>
              </a:spcBef>
            </a:pPr>
            <a:r>
              <a:rPr lang="en-US" sz="1862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Use Table function</a:t>
            </a:r>
            <a:endParaRPr lang="en-US" sz="1862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56269" y="8765541"/>
            <a:ext cx="2700905" cy="15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1"/>
              </a:lnSpc>
              <a:spcBef>
                <a:spcPct val="0"/>
              </a:spcBef>
            </a:pPr>
            <a:r>
              <a:rPr lang="en-US" sz="1862" b="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New measures</a:t>
            </a:r>
            <a:endParaRPr lang="en-US" sz="1862" b="1" u="none" dirty="0">
              <a:solidFill>
                <a:srgbClr val="FFFFFF"/>
              </a:solidFill>
              <a:latin typeface="Garet ExtraBold"/>
              <a:ea typeface="Garet ExtraBold"/>
              <a:cs typeface="Garet ExtraBold"/>
              <a:sym typeface="Garet Extra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56269" y="9014642"/>
            <a:ext cx="7152206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17"/>
              </a:lnSpc>
              <a:spcBef>
                <a:spcPct val="0"/>
              </a:spcBef>
            </a:pPr>
            <a:r>
              <a:rPr lang="en-GB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Total Allocated Hours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Total Remaining Capacity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Auto Rate</a:t>
            </a:r>
            <a:endParaRPr lang="en-US" sz="157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1005192"/>
            <a:ext cx="7888368" cy="91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50"/>
              </a:lnSpc>
              <a:spcBef>
                <a:spcPct val="0"/>
              </a:spcBef>
            </a:pPr>
            <a:r>
              <a:rPr lang="en-US" sz="7000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Python Cleaning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63497" y="6432251"/>
            <a:ext cx="246707" cy="2467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104"/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7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63497" y="7617943"/>
            <a:ext cx="246707" cy="2467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104"/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7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63497" y="8803636"/>
            <a:ext cx="246707" cy="2467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104"/>
            </a:solidFill>
            <a:ln w="28575" cap="sq">
              <a:solidFill>
                <a:srgbClr val="F5372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7093" tIns="27093" rIns="27093" bIns="27093" rtlCol="0" anchor="ctr"/>
            <a:lstStyle/>
            <a:p>
              <a:pPr algn="ctr">
                <a:lnSpc>
                  <a:spcPts val="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28019"/>
            <a:ext cx="93345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US" sz="7000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Data after python</a:t>
            </a: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75291-52AA-2441-35A7-F7307F795B5B}"/>
              </a:ext>
            </a:extLst>
          </p:cNvPr>
          <p:cNvSpPr txBox="1"/>
          <p:nvPr/>
        </p:nvSpPr>
        <p:spPr>
          <a:xfrm>
            <a:off x="1371600" y="33147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After I performed the process I found that the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D86C1-87ED-B9B7-B42D-95399DAA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06" y="4174331"/>
            <a:ext cx="9268188" cy="1938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A4716-B380-69CB-2366-961CB331D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0" y="4055269"/>
            <a:ext cx="448726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898846">
            <a:off x="-3656258" y="-375607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TextBox 6"/>
          <p:cNvSpPr txBox="1"/>
          <p:nvPr/>
        </p:nvSpPr>
        <p:spPr>
          <a:xfrm>
            <a:off x="9579856" y="1014999"/>
            <a:ext cx="7089789" cy="91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50"/>
              </a:lnSpc>
              <a:spcBef>
                <a:spcPct val="0"/>
              </a:spcBef>
            </a:pPr>
            <a:r>
              <a:rPr lang="en-US" sz="7000" b="1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CODES HERE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F56689-3192-B740-C82C-5D6BB3739A69}"/>
              </a:ext>
            </a:extLst>
          </p:cNvPr>
          <p:cNvSpPr/>
          <p:nvPr/>
        </p:nvSpPr>
        <p:spPr>
          <a:xfrm>
            <a:off x="0" y="5131261"/>
            <a:ext cx="16078200" cy="4965239"/>
          </a:xfrm>
          <a:prstGeom prst="roundRect">
            <a:avLst/>
          </a:prstGeom>
          <a:solidFill>
            <a:schemeClr val="accent2">
              <a:lumMod val="5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37963C4-E139-CB18-FE87-97DAD7E6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489409"/>
              </p:ext>
            </p:extLst>
          </p:nvPr>
        </p:nvGraphicFramePr>
        <p:xfrm>
          <a:off x="4775204" y="7390348"/>
          <a:ext cx="7301384" cy="1252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017520" imgH="518081" progId="Package">
                  <p:embed/>
                </p:oleObj>
              </mc:Choice>
              <mc:Fallback>
                <p:oleObj name="Packager Shell Object" showAsIcon="1" r:id="rId4" imgW="3017520" imgH="51808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5204" y="7390348"/>
                        <a:ext cx="7301384" cy="1252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1007A6A-7A38-07B5-F710-92310323BB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550254"/>
              </p:ext>
            </p:extLst>
          </p:nvPr>
        </p:nvGraphicFramePr>
        <p:xfrm>
          <a:off x="3352800" y="5829300"/>
          <a:ext cx="5586957" cy="965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2994554" imgH="518081" progId="Package">
                  <p:embed/>
                </p:oleObj>
              </mc:Choice>
              <mc:Fallback>
                <p:oleObj name="Packager Shell Object" showAsIcon="1" r:id="rId6" imgW="2994554" imgH="51808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52800" y="5829300"/>
                        <a:ext cx="5586957" cy="965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6DC1CA9-16B4-06DB-C47C-255EE0383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802997"/>
              </p:ext>
            </p:extLst>
          </p:nvPr>
        </p:nvGraphicFramePr>
        <p:xfrm>
          <a:off x="618527" y="7497748"/>
          <a:ext cx="3226283" cy="1252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1333323" imgH="518081" progId="Package">
                  <p:embed/>
                </p:oleObj>
              </mc:Choice>
              <mc:Fallback>
                <p:oleObj name="Packager Shell Object" showAsIcon="1" r:id="rId8" imgW="1333323" imgH="51808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8527" y="7497748"/>
                        <a:ext cx="3226283" cy="1252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CD15664-C2D7-0FF0-E50D-C5EADF4B12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600562"/>
              </p:ext>
            </p:extLst>
          </p:nvPr>
        </p:nvGraphicFramePr>
        <p:xfrm>
          <a:off x="248111" y="5763679"/>
          <a:ext cx="3634111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1714394" imgH="518081" progId="Package">
                  <p:embed/>
                </p:oleObj>
              </mc:Choice>
              <mc:Fallback>
                <p:oleObj name="Packager Shell Object" showAsIcon="1" r:id="rId10" imgW="1714394" imgH="51808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8111" y="5763679"/>
                        <a:ext cx="3634111" cy="109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F91C4253-0197-F8B4-08FB-3B7D3BF935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197135"/>
              </p:ext>
            </p:extLst>
          </p:nvPr>
        </p:nvGraphicFramePr>
        <p:xfrm>
          <a:off x="8326440" y="5696484"/>
          <a:ext cx="8109816" cy="1164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3604437" imgH="518081" progId="Package">
                  <p:embed/>
                </p:oleObj>
              </mc:Choice>
              <mc:Fallback>
                <p:oleObj name="Packager Shell Object" showAsIcon="1" r:id="rId12" imgW="3604437" imgH="51808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26440" y="5696484"/>
                        <a:ext cx="8109816" cy="1164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840</Words>
  <Application>Microsoft Office PowerPoint</Application>
  <PresentationFormat>Custom</PresentationFormat>
  <Paragraphs>119</Paragraphs>
  <Slides>32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Montserrat</vt:lpstr>
      <vt:lpstr>Garet ExtraBold</vt:lpstr>
      <vt:lpstr>Garet ExtraBold Bold</vt:lpstr>
      <vt:lpstr>Arial</vt:lpstr>
      <vt:lpstr>Montserrat Bold</vt:lpstr>
      <vt:lpstr>Calibri</vt:lpstr>
      <vt:lpstr>Amsterdam Three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Red Elegant Corporate Marketing Plan Presentation</dc:title>
  <dc:creator>memo</dc:creator>
  <cp:lastModifiedBy>محمد هشام محمد محمد عبده</cp:lastModifiedBy>
  <cp:revision>6</cp:revision>
  <dcterms:created xsi:type="dcterms:W3CDTF">2006-08-16T00:00:00Z</dcterms:created>
  <dcterms:modified xsi:type="dcterms:W3CDTF">2024-09-06T14:16:29Z</dcterms:modified>
  <dc:identifier>DAGPtsx24Co</dc:identifier>
</cp:coreProperties>
</file>